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6" r:id="rId10"/>
    <p:sldId id="268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96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9" r:id="rId32"/>
    <p:sldId id="294" r:id="rId33"/>
    <p:sldId id="295" r:id="rId34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20" autoAdjust="0"/>
  </p:normalViewPr>
  <p:slideViewPr>
    <p:cSldViewPr>
      <p:cViewPr varScale="1">
        <p:scale>
          <a:sx n="108" d="100"/>
          <a:sy n="108" d="100"/>
        </p:scale>
        <p:origin x="169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E77BBBEA-BBAA-4A15-B210-85578557674C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u-HU" altLang="hu-HU" noProof="0"/>
              <a:t>Mintacím szerkesztése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BEE28254-BD3D-4780-8D41-72CD9468C14A}"/>
              </a:ext>
            </a:extLst>
          </p:cNvPr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hu-HU" altLang="hu-HU" noProof="0"/>
              <a:t>Alcím mintájának szerkesztése</a:t>
            </a: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312B9065-632F-4E4C-8123-ADFA6DCD92FC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25C4198F-7AAA-495B-8D93-246FEB8D1A7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A4855567-E738-4CB8-867A-2888E244321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E8C5456-0DFA-42F2-B05E-289A602F8F07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1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5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53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25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5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CFC274-DFBE-4AB0-8F4D-6D5F5B776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A44CF77-52AC-447B-AB75-2F6BC1AC8B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0648E54-8867-43AB-9D3F-B81CE7B8C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743BB1B-B641-4586-AC96-FD302EB67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C824528-0863-4960-BB36-92CFF7A6F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2025D2-9601-41E3-9262-59F1B0AFB11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018913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32544733-BCDA-4517-88A2-F9D322A7F8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39E53DD-FB77-4A11-9C06-FC4B9B2302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BFCCC7C-72BF-4371-AC64-89590384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84D75D9-F305-4B49-AB7B-E11EDB626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823496B-471A-46C2-91B6-B343A4B9F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C5F2F-5129-44D7-B5C4-969DD4F965F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2440001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7D23FF4-E820-47C5-BAF2-3E08C3497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D51C6B1-98D9-4E60-B828-3C78BF2EB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3079B44-3FD9-40EA-BCF5-A80518F4C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E058462-0FC5-4276-856F-580BAFCE9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9C7191F-406F-438D-BFD2-93B866B2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61CE8-E891-4FB7-AF60-1EE1CFDA857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0731215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246E5F-CAD4-46E7-ADF5-44964FA55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91B3FA2-5B32-42CB-9425-250128CC1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F31DA5D-C182-4C6D-B257-56B76F364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FE150CA-A884-42D0-9723-B29638973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1619907-D40E-4D60-9F14-684E4DDF8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4820C-2731-4B8C-9178-458C635CAA5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6561753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E6D68C-4671-4EA8-BBF8-E01A1E313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AF3447B-524D-4351-AED0-5D046E89EC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A15DA41-5D2C-4CAF-9969-06102D55E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0F9EE5F-B0AF-47FB-94AA-BE22B5385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6B6A35F-5F32-4D04-A979-AA0F499AA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D4E95C6-0E1C-4FB8-AED0-94E65203F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481F5-C991-4E64-B298-FEC75E92126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4385174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5502F4A-2014-48FE-9884-EEC7DDB26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1F19E1E-3555-4266-84D0-A091F043D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E6E6899-96AD-4CF4-956C-1C59AFF787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DCD0D527-CA71-4795-A2BB-92D90C21A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475DACF-010B-4B3F-A62A-A1F402AD9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D812B609-0603-484E-A7AC-ED40444A3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E832C5BE-4571-4ABE-AE1F-4D64DD745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9375E95F-0F76-4C93-A7F8-E5342C622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331FFC-E8CF-43E2-B4B5-A466467B45A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8167019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3E0C3A9-18DE-4D7F-B185-48B61BC17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787E997E-F505-4CA5-9AE5-58C876D2B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D2E4848-4683-483D-99FC-7FF6B0A41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7347D8A0-F204-42A0-BC85-FB3579935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9A4EFE-8AC6-47F9-8778-0E81406CEA7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4643375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577ABBFD-DFAF-4201-A27D-40E282733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66E09B7-33BF-4523-B1D0-53A764061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2660AC1-D91F-4021-9AF0-587E06DF2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B10C5-64C6-405C-AA59-7361B371A7F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4200656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95F185A-9BD0-4EC9-BDE6-CE98DAB1B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DB95DD-9522-4B0E-AE83-3BDD2D339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B7F9C26-89E5-434F-BA77-35212A2EA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6A2DA49-CF81-44C0-B19F-409E038A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C7A1E42-46B3-4D15-A4CA-B30F17633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27A152E-7386-45F8-A6DC-EA733D58C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7D7AC-92C1-4444-9132-D9B06E31FFD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9427098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F2D1D15-5E96-45BB-AB0B-CE7D445D3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68714E10-2322-4654-A451-EAF71AA26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330B55B-03D1-41F7-9101-725EE95F8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0091A87-6174-4418-A807-CA991947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E418C5F-AB7A-4DAD-AAD0-32BA5BAE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7ECD1FA-1ED7-4D06-86CD-257C65CDA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27DEF-75C9-410D-B6F3-D65BBA1F604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0835399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99A2450B-CE1E-4DAD-8C17-3AA86C9A045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F0895EB8-EC71-4922-B1A0-01D5CA0BC98C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EA539F82-61BE-4589-867D-7F8574F1494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endParaRPr lang="hu-HU" altLang="hu-HU"/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811080DC-8BF4-4AAF-B15A-BD3BEED6410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endParaRPr lang="hu-HU" altLang="hu-HU"/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AD8EC3BC-9C3B-42DD-910F-905D20B4462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00FA6574-09D7-4F96-85B5-EB63C9124767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7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5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50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50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50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5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50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50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50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5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50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50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50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5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50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50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50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5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50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50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50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9A039E3-19D2-4358-834B-6F847A7EB886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755576" y="1988840"/>
            <a:ext cx="7772400" cy="1600200"/>
          </a:xfrm>
        </p:spPr>
        <p:txBody>
          <a:bodyPr/>
          <a:lstStyle/>
          <a:p>
            <a:r>
              <a:rPr lang="hu-HU" altLang="hu-HU" sz="3200" dirty="0"/>
              <a:t>B-</a:t>
            </a:r>
            <a:r>
              <a:rPr lang="hu-HU" altLang="hu-HU" sz="3200" dirty="0" err="1"/>
              <a:t>Light</a:t>
            </a:r>
            <a:r>
              <a:rPr lang="hu-HU" altLang="hu-HU" sz="3200" dirty="0"/>
              <a:t> project</a:t>
            </a:r>
            <a:br>
              <a:rPr lang="hu-HU" altLang="hu-HU" sz="3200" dirty="0"/>
            </a:br>
            <a:r>
              <a:rPr lang="hu-HU" altLang="hu-HU" sz="3200" dirty="0"/>
              <a:t>Design and </a:t>
            </a:r>
            <a:r>
              <a:rPr lang="hu-HU" altLang="hu-HU" sz="3200" dirty="0" err="1"/>
              <a:t>development</a:t>
            </a:r>
            <a:r>
              <a:rPr lang="hu-HU" altLang="hu-HU" sz="3200" dirty="0"/>
              <a:t> of </a:t>
            </a:r>
            <a:r>
              <a:rPr lang="hu-HU" altLang="hu-HU" sz="3200" dirty="0" err="1"/>
              <a:t>new</a:t>
            </a:r>
            <a:r>
              <a:rPr lang="hu-HU" altLang="hu-HU" sz="3200" dirty="0"/>
              <a:t> and more </a:t>
            </a:r>
            <a:r>
              <a:rPr lang="hu-HU" altLang="hu-HU" sz="3200" dirty="0" err="1"/>
              <a:t>zinc</a:t>
            </a:r>
            <a:r>
              <a:rPr lang="hu-HU" altLang="hu-HU" sz="3200" dirty="0"/>
              <a:t> </a:t>
            </a:r>
            <a:r>
              <a:rPr lang="hu-HU" altLang="hu-HU" sz="3200" dirty="0" err="1"/>
              <a:t>anode</a:t>
            </a:r>
            <a:endParaRPr lang="hu-HU" altLang="hu-HU" sz="3200" dirty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A8CBBAD4-E00C-43EE-A188-E9193E37FF70}"/>
              </a:ext>
            </a:extLst>
          </p:cNvPr>
          <p:cNvSpPr>
            <a:spLocks noGrp="1" noRot="1" noChangeArrowheads="1"/>
          </p:cNvSpPr>
          <p:nvPr>
            <p:ph type="subTitle" idx="1"/>
          </p:nvPr>
        </p:nvSpPr>
        <p:spPr>
          <a:xfrm>
            <a:off x="395536" y="3886200"/>
            <a:ext cx="8352928" cy="1752600"/>
          </a:xfrm>
        </p:spPr>
        <p:txBody>
          <a:bodyPr/>
          <a:lstStyle/>
          <a:p>
            <a:r>
              <a:rPr lang="hu-HU" altLang="hu-HU" sz="2800" dirty="0"/>
              <a:t>Kristálycink anód fejlesztése</a:t>
            </a:r>
          </a:p>
          <a:p>
            <a:endParaRPr lang="hu-HU" altLang="hu-HU" sz="2800" dirty="0"/>
          </a:p>
          <a:p>
            <a:r>
              <a:rPr lang="hu-HU" altLang="hu-HU" sz="2800" dirty="0"/>
              <a:t>Szakács Chemical-Metal Kft. (Hungary)</a:t>
            </a:r>
          </a:p>
          <a:p>
            <a:r>
              <a:rPr lang="hu-HU" altLang="hu-HU" sz="2800" dirty="0" err="1"/>
              <a:t>Metalna</a:t>
            </a:r>
            <a:r>
              <a:rPr lang="hu-HU" altLang="hu-HU" sz="2800" dirty="0"/>
              <a:t> </a:t>
            </a:r>
            <a:r>
              <a:rPr lang="hu-HU" altLang="hu-HU" sz="2800" dirty="0" err="1"/>
              <a:t>galenterija</a:t>
            </a:r>
            <a:r>
              <a:rPr lang="hu-HU" altLang="hu-HU" sz="2800" dirty="0"/>
              <a:t> i </a:t>
            </a:r>
            <a:r>
              <a:rPr lang="hu-HU" altLang="hu-HU" sz="2800" dirty="0" err="1"/>
              <a:t>galvanizacija</a:t>
            </a:r>
            <a:r>
              <a:rPr lang="hu-HU" altLang="hu-HU" sz="2800" dirty="0"/>
              <a:t> </a:t>
            </a:r>
            <a:r>
              <a:rPr lang="hu-HU" altLang="hu-HU" sz="2800" dirty="0" err="1"/>
              <a:t>d.o.o</a:t>
            </a:r>
            <a:r>
              <a:rPr lang="hu-HU" altLang="hu-HU" sz="2800" dirty="0"/>
              <a:t>. (</a:t>
            </a:r>
            <a:r>
              <a:rPr lang="hu-HU" altLang="hu-HU" sz="2800" dirty="0" err="1"/>
              <a:t>Croatia</a:t>
            </a:r>
            <a:r>
              <a:rPr lang="hu-HU" altLang="hu-HU" sz="2800" dirty="0"/>
              <a:t>)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B6D77D5-9A44-4832-8140-A13565256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Kristálycink anód innovációs fejlesztése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3732FE9-C8A3-424C-9C35-198450F0B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2400" dirty="0"/>
              <a:t>c) infrastruktúra létrehozása telephelyünkön</a:t>
            </a:r>
          </a:p>
          <a:p>
            <a:pPr marL="0" indent="0">
              <a:buNone/>
            </a:pPr>
            <a:endParaRPr lang="hu-HU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üzemépület</a:t>
            </a:r>
          </a:p>
          <a:p>
            <a:pPr>
              <a:buFont typeface="Arial" panose="020B0604020202020204" pitchFamily="34" charset="0"/>
              <a:buChar char="•"/>
            </a:pPr>
            <a:endParaRPr lang="hu-HU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szigetelt</a:t>
            </a:r>
          </a:p>
          <a:p>
            <a:pPr>
              <a:buFont typeface="Arial" panose="020B0604020202020204" pitchFamily="34" charset="0"/>
              <a:buChar char="•"/>
            </a:pPr>
            <a:endParaRPr lang="hu-HU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teljes energiaellátás napelemes kiserőművel</a:t>
            </a:r>
          </a:p>
          <a:p>
            <a:pPr>
              <a:buFont typeface="Arial" panose="020B0604020202020204" pitchFamily="34" charset="0"/>
              <a:buChar char="•"/>
            </a:pPr>
            <a:endParaRPr lang="hu-HU" sz="2400" dirty="0"/>
          </a:p>
          <a:p>
            <a:pPr>
              <a:buFont typeface="Arial" panose="020B0604020202020204" pitchFamily="34" charset="0"/>
              <a:buChar char="•"/>
            </a:pPr>
            <a:endParaRPr lang="hu-HU" sz="2400" dirty="0"/>
          </a:p>
          <a:p>
            <a:pPr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93073091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21CB00D-EC84-4757-B457-588EAA89B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Kristálycink anód innovációs fejlesztése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ED032A34-EE68-4439-8DA3-72D88127AB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390" y="1967381"/>
            <a:ext cx="5761219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0043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6709E2-B1EA-45DE-B2AB-01C08D24C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Kristálycink anód innovációs fejlesztése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05DDEAC-87BB-40B4-8313-4E173B41B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2400" dirty="0"/>
              <a:t>d) gép próba, próba gyártás</a:t>
            </a:r>
          </a:p>
          <a:p>
            <a:pPr marL="0" indent="0">
              <a:buNone/>
            </a:pPr>
            <a:endParaRPr lang="hu-HU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használatbavételi engedély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üzembe helyezés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adagolás targoncával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700 kg próba gyártás</a:t>
            </a:r>
          </a:p>
        </p:txBody>
      </p:sp>
    </p:spTree>
    <p:extLst>
      <p:ext uri="{BB962C8B-B14F-4D97-AF65-F5344CB8AC3E}">
        <p14:creationId xmlns:p14="http://schemas.microsoft.com/office/powerpoint/2010/main" val="205678813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D8784A-F925-45BF-9C13-8F2D3DEF5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Kristálycink anód innovációs fejlesztése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11BA05C-B485-406C-BE61-C41E4B5EE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2400" dirty="0"/>
              <a:t>e) gyártott termék laboratóriumi vizsgálata, laboratóriumi jegyzőkönyv</a:t>
            </a:r>
          </a:p>
          <a:p>
            <a:pPr marL="0" indent="0">
              <a:buNone/>
            </a:pPr>
            <a:endParaRPr lang="hu-HU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független laboratórium Elzett Sopron Kft.</a:t>
            </a:r>
          </a:p>
          <a:p>
            <a:pPr>
              <a:buFont typeface="Arial" panose="020B0604020202020204" pitchFamily="34" charset="0"/>
              <a:buChar char="•"/>
            </a:pPr>
            <a:endParaRPr lang="hu-HU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a termék megfelelő minőségű és </a:t>
            </a:r>
            <a:r>
              <a:rPr lang="hu-HU" sz="2400" dirty="0" err="1"/>
              <a:t>horganyzó</a:t>
            </a:r>
            <a:r>
              <a:rPr lang="hu-HU" sz="2400" dirty="0"/>
              <a:t> üzemi felhasználásra alkalmas</a:t>
            </a:r>
          </a:p>
        </p:txBody>
      </p:sp>
    </p:spTree>
    <p:extLst>
      <p:ext uri="{BB962C8B-B14F-4D97-AF65-F5344CB8AC3E}">
        <p14:creationId xmlns:p14="http://schemas.microsoft.com/office/powerpoint/2010/main" val="90617200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A68F0B4-9FEB-4152-8CF8-2175ADE99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Kristálycink anód innovációs fejlesztése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0A6A9088-F05B-423B-883D-CFDB89EA6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390" y="2000912"/>
            <a:ext cx="5761219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1493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8F95C3-4932-4FA8-A15F-814B0D041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Kristálycink anód innovációs fejlesztése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DB696DEB-52F8-473E-AB67-1EEABA13A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390" y="2003960"/>
            <a:ext cx="5761219" cy="37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4148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5CFF59-F2C1-4F4F-A9B3-BC93B225E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Kristálycink anód innovációs fejlesztése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9976741-E5C2-482A-8E0B-2CF10D809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2400" dirty="0"/>
              <a:t>f) próba gyártás üzemben</a:t>
            </a:r>
          </a:p>
          <a:p>
            <a:pPr marL="0" indent="0">
              <a:buNone/>
            </a:pPr>
            <a:endParaRPr lang="hu-HU" sz="2400" dirty="0"/>
          </a:p>
          <a:p>
            <a:r>
              <a:rPr lang="hu-HU" sz="2400" dirty="0"/>
              <a:t>205 kg kristálycink felhasználása</a:t>
            </a:r>
          </a:p>
          <a:p>
            <a:endParaRPr lang="hu-HU" sz="2400" dirty="0"/>
          </a:p>
          <a:p>
            <a:r>
              <a:rPr lang="hu-HU" sz="2400" dirty="0"/>
              <a:t>10 napig mintavétel, a beoldó és technológiai kádból melyet a horvát partnerünk a pályázatban vett eszközökkel laborjában megvizsgált</a:t>
            </a:r>
          </a:p>
          <a:p>
            <a:pPr marL="0" indent="0">
              <a:buNone/>
            </a:pPr>
            <a:r>
              <a:rPr lang="hu-HU" sz="2400" dirty="0"/>
              <a:t>	nátrium-hidroxid tartalom</a:t>
            </a:r>
          </a:p>
          <a:p>
            <a:pPr marL="0" indent="0">
              <a:buNone/>
            </a:pPr>
            <a:r>
              <a:rPr lang="hu-HU" sz="2400" dirty="0"/>
              <a:t>	cink tartalom</a:t>
            </a:r>
          </a:p>
          <a:p>
            <a:pPr marL="0" indent="0">
              <a:buNone/>
            </a:pPr>
            <a:r>
              <a:rPr lang="hu-HU" sz="2400" dirty="0"/>
              <a:t>	cink rétegvastagság mérés</a:t>
            </a:r>
          </a:p>
          <a:p>
            <a:pPr marL="0" indent="0">
              <a:buNone/>
            </a:pPr>
            <a:r>
              <a:rPr lang="hu-HU" sz="2400" dirty="0"/>
              <a:t>	korróziós vizsgálat sópermet kamrában</a:t>
            </a:r>
          </a:p>
        </p:txBody>
      </p:sp>
    </p:spTree>
    <p:extLst>
      <p:ext uri="{BB962C8B-B14F-4D97-AF65-F5344CB8AC3E}">
        <p14:creationId xmlns:p14="http://schemas.microsoft.com/office/powerpoint/2010/main" val="48634068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3F4585-D59E-43B4-851C-AD34FD593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Kristálycink anód innovációs fejlesztése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E0C18675-7D9D-4CE7-A7D5-9791A4114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590924"/>
            <a:ext cx="3231160" cy="430414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4B5C717-4690-4ABF-A023-06805DF2D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919" y="1588893"/>
            <a:ext cx="3231160" cy="43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4551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7C249D-9F0F-43D6-AD51-590AD0BBE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Kristálycink anód innovációs fejlesztése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52C53CF5-F0D2-4A87-95F1-1830E89EB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573957"/>
            <a:ext cx="3231160" cy="430414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E1F6228-505F-4231-BEC4-F79C03510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866" y="1554163"/>
            <a:ext cx="3231160" cy="43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9731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4A1E76C-F34D-4CD5-93F8-6666DE1E4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Kristálycink anód innovációs fejlesztése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32065FA3-34BE-4B48-BC9D-B364FFD20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391" y="1967381"/>
            <a:ext cx="5688922" cy="379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0768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6636BA-D0DF-4D05-8C3E-E163FDE6E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/>
              <a:t>Szakács Chemical-Metal Kft.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582A94-BBBF-4685-B12F-70AB66B5F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/>
              <a:t>alapítás éve 1982 egyéni vállalkozás</a:t>
            </a:r>
          </a:p>
          <a:p>
            <a:r>
              <a:rPr lang="hu-HU" sz="2400" dirty="0"/>
              <a:t>2008 óta Kft.</a:t>
            </a:r>
          </a:p>
          <a:p>
            <a:r>
              <a:rPr lang="hu-HU" sz="2400" dirty="0"/>
              <a:t>létszám 5 fő</a:t>
            </a:r>
          </a:p>
          <a:p>
            <a:r>
              <a:rPr lang="hu-HU" sz="2400" dirty="0"/>
              <a:t>nettó árbevétel 500.000 EUR</a:t>
            </a:r>
          </a:p>
          <a:p>
            <a:r>
              <a:rPr lang="hu-HU" sz="2400" dirty="0"/>
              <a:t>partnerek 30-40 magyar és szlovák cég</a:t>
            </a:r>
          </a:p>
          <a:p>
            <a:r>
              <a:rPr lang="hu-HU" sz="2400" dirty="0"/>
              <a:t>beszállítók: német, osztrák, lengyel szlovén, olasz</a:t>
            </a:r>
          </a:p>
          <a:p>
            <a:r>
              <a:rPr lang="hu-HU" sz="2400" dirty="0"/>
              <a:t>tevékenységi kör: fém és vegyianyag kereskedelem és gyártás</a:t>
            </a:r>
          </a:p>
          <a:p>
            <a:r>
              <a:rPr lang="hu-HU" sz="2400" dirty="0"/>
              <a:t>nagytisztaságú cink, nikkel, réz titán, ezüst</a:t>
            </a: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5755199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45E410-5194-46F7-B89D-BE7791B21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Kristálycink anód innovációs fejlesztése</a:t>
            </a:r>
          </a:p>
        </p:txBody>
      </p:sp>
      <p:pic>
        <p:nvPicPr>
          <p:cNvPr id="4" name="Kristálycink oldódás MOV_20201211_1605370">
            <a:hlinkClick r:id="" action="ppaction://media"/>
            <a:extLst>
              <a:ext uri="{FF2B5EF4-FFF2-40B4-BE49-F238E27FC236}">
                <a16:creationId xmlns:a16="http://schemas.microsoft.com/office/drawing/2014/main" id="{FB508D63-810F-4864-812A-36DFEE42D67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763" y="1676400"/>
            <a:ext cx="7862887" cy="4422775"/>
          </a:xfrm>
        </p:spPr>
      </p:pic>
    </p:spTree>
    <p:extLst>
      <p:ext uri="{BB962C8B-B14F-4D97-AF65-F5344CB8AC3E}">
        <p14:creationId xmlns:p14="http://schemas.microsoft.com/office/powerpoint/2010/main" val="836696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697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2606F2-3F7E-44F7-A2D3-BD77FF41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Kristálycink anód innovációs fejlesztése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9847A094-8E41-49FB-A551-ABB7AD594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390" y="1967381"/>
            <a:ext cx="5761219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0548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AD065C2-D0CB-4315-BE2F-44F8643B8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Kristálycink anód innovációs fejlesztése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9569C186-11F5-4845-B2A8-AD3227AA7C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390" y="1967381"/>
            <a:ext cx="5761219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84930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B3A5AD4-18BA-441D-A6B8-90B28589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Kristálycink anód innovációs fejlesztése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B39CDF2F-2E71-4A46-AF02-17AE13E8A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1772816"/>
            <a:ext cx="2948516" cy="442277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416889D-8A60-4A15-8CBB-557540DEA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772047"/>
            <a:ext cx="3960730" cy="264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59948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B585F1-CEC0-4469-8987-0484854D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Kristálycink anód innovációs fejlesztése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7145480-4C55-49EF-8378-FB96A9E66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2400" dirty="0"/>
              <a:t>g) a termék bemutatása üzleti partnereinknek</a:t>
            </a:r>
          </a:p>
          <a:p>
            <a:pPr marL="0" indent="0">
              <a:buNone/>
            </a:pPr>
            <a:endParaRPr lang="hu-HU" sz="2400" dirty="0"/>
          </a:p>
          <a:p>
            <a:r>
              <a:rPr lang="hu-HU" sz="2400" dirty="0"/>
              <a:t>előadás a kristálycink anódról</a:t>
            </a:r>
          </a:p>
          <a:p>
            <a:pPr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0" indent="0">
              <a:buNone/>
            </a:pPr>
            <a:r>
              <a:rPr lang="hu-HU" sz="2400" dirty="0"/>
              <a:t>h) sajtó megjelentetés</a:t>
            </a:r>
          </a:p>
          <a:p>
            <a:pPr marL="0" indent="0">
              <a:buNone/>
            </a:pPr>
            <a:endParaRPr lang="hu-HU" sz="2400" dirty="0"/>
          </a:p>
          <a:p>
            <a:r>
              <a:rPr lang="hu-HU" sz="2400" dirty="0"/>
              <a:t>két újságban</a:t>
            </a:r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071678086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85DE866-003D-4007-8B69-4225A967D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Kristálycink anód innovációs fejlesztése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5D975EC7-0EAE-4541-BBAF-EF2F5A35A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3" y="1505668"/>
            <a:ext cx="8292995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0112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074CCC9-3AD5-4FAD-91B9-0E35520F1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Kristálycink anód innovációs fejlesztése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43C6BCBF-2EE1-4008-A92F-669C6463F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251" y="1412776"/>
            <a:ext cx="832749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0555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CD1EAD-2E04-426A-BBCC-863300643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Kristálycink anód innovációs fejlesztése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E5369B8E-A14C-46A0-87F7-6485B2B94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480" y="1196752"/>
            <a:ext cx="7701040" cy="513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24355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87D01D5-9F04-4699-A734-4F7171B08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Kristálycink anód innovációs fejlesztése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927853E2-2AE9-4878-B2D9-F7466F4F0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5751" y="1196752"/>
            <a:ext cx="3572498" cy="53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08706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246C944-603C-4111-94C2-274B06E4F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Kristálycink anód innovációs fejlesztése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DCE300B-E8A4-4CBF-A22B-1FE154CAD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2400" dirty="0"/>
              <a:t>i) értékesítés és marketing összehangolása a két partner cég együttműködésében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az elkészült termék képekben</a:t>
            </a:r>
          </a:p>
          <a:p>
            <a:pPr>
              <a:buFont typeface="Arial" panose="020B0604020202020204" pitchFamily="34" charset="0"/>
              <a:buChar char="•"/>
            </a:pPr>
            <a:endParaRPr lang="hu-HU" sz="24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C51FDDD-8F3C-48BC-ACB9-B23C37DC8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975132"/>
            <a:ext cx="4907357" cy="327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6337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88CFA7-2585-4FAD-9CED-08D95451B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/>
              <a:t>Mi indította el a kristálycink anód fejlesztését?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C9365C9-C760-408F-903E-1FB1079C2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/>
              <a:t>tapasztalat, nagymértékű igény jelentkezik egy termékre, vagy cég alakul a gyártásra, vagy meglévő csak a termék kereskedelmére specializálódott cég átáll a termék saját gyártására</a:t>
            </a:r>
          </a:p>
          <a:p>
            <a:r>
              <a:rPr lang="hu-HU" sz="2400" dirty="0"/>
              <a:t>fejlődést az szolgálja, ha az általunk forgalmazott termék a lúgos </a:t>
            </a:r>
            <a:r>
              <a:rPr lang="hu-HU" sz="2400" dirty="0" err="1"/>
              <a:t>horganyzáshoz</a:t>
            </a:r>
            <a:r>
              <a:rPr lang="hu-HU" sz="2400" dirty="0"/>
              <a:t> használt cinkanód fejlesztését tűzzük ki célul</a:t>
            </a:r>
          </a:p>
          <a:p>
            <a:r>
              <a:rPr lang="hu-HU" sz="2400" dirty="0"/>
              <a:t>kitűnő lehetőség a B-</a:t>
            </a:r>
            <a:r>
              <a:rPr lang="hu-HU" sz="2400" dirty="0" err="1"/>
              <a:t>light</a:t>
            </a:r>
            <a:r>
              <a:rPr lang="hu-HU" sz="2400" dirty="0"/>
              <a:t> határon átívelő magyar-horvát EU pályázat, mottója „a folyók nem elválasztanak, hanem összekötnek bennünket”</a:t>
            </a:r>
          </a:p>
          <a:p>
            <a:r>
              <a:rPr lang="hu-HU" sz="2400" dirty="0"/>
              <a:t>személyes szimpátia, Varasd, Csáktornya, Eszék Szent Péter és Pál székesegyház történelmi levegője.</a:t>
            </a:r>
          </a:p>
        </p:txBody>
      </p:sp>
    </p:spTree>
    <p:extLst>
      <p:ext uri="{BB962C8B-B14F-4D97-AF65-F5344CB8AC3E}">
        <p14:creationId xmlns:p14="http://schemas.microsoft.com/office/powerpoint/2010/main" val="1428442101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41F50F5-54E0-4564-9E15-93ED1AD1B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Kristálycink anód innovációs fejlesztése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299925FE-33D3-4247-960C-BDFD36CB2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827" y="1361354"/>
            <a:ext cx="3869253" cy="257950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1D3F07A-8DFC-490D-8AB1-0A0FD6A13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65898"/>
            <a:ext cx="3869253" cy="257950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AA7A5FE-AFA7-4A5E-87BD-A6FF70FE2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27" y="4110343"/>
            <a:ext cx="3869253" cy="257950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31B3F35-8B8C-4266-B866-71A006A71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919" y="4088096"/>
            <a:ext cx="3902625" cy="260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73201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04D0B36-86C4-4AD9-8251-6CE055520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Kristálycink anód innovációs fejlesztése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D8D17BA-5B39-491A-BBC2-C226A9BF4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0613" y="2413529"/>
            <a:ext cx="4422775" cy="2948516"/>
          </a:xfrm>
        </p:spPr>
      </p:pic>
    </p:spTree>
    <p:extLst>
      <p:ext uri="{BB962C8B-B14F-4D97-AF65-F5344CB8AC3E}">
        <p14:creationId xmlns:p14="http://schemas.microsoft.com/office/powerpoint/2010/main" val="375962481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4671B2-D85D-43D8-B6FC-BD292359E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Kristálycink anód innovációs fejlesztése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9EFF5B3-6233-4604-8944-375D4D144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/>
              <a:t>gyártási alapanyag: EN ISO 1179 szerint, minimum 99,995%-os cinktartalom.</a:t>
            </a:r>
          </a:p>
          <a:p>
            <a:r>
              <a:rPr lang="hu-HU" sz="2400" dirty="0"/>
              <a:t>Kémiai összetétel:</a:t>
            </a:r>
          </a:p>
          <a:p>
            <a:r>
              <a:rPr lang="hu-HU" sz="2400" dirty="0" err="1"/>
              <a:t>Zn</a:t>
            </a:r>
            <a:r>
              <a:rPr lang="hu-HU" sz="2400" dirty="0"/>
              <a:t> (%)	min 99.995</a:t>
            </a:r>
          </a:p>
          <a:p>
            <a:r>
              <a:rPr lang="hu-HU" sz="2400" dirty="0"/>
              <a:t>Pb (%)	</a:t>
            </a:r>
            <a:r>
              <a:rPr lang="hu-HU" sz="2400" dirty="0" err="1"/>
              <a:t>max</a:t>
            </a:r>
            <a:r>
              <a:rPr lang="hu-HU" sz="2400" dirty="0"/>
              <a:t> 0.003</a:t>
            </a:r>
          </a:p>
          <a:p>
            <a:r>
              <a:rPr lang="hu-HU" sz="2400" dirty="0"/>
              <a:t>Cd (%)	</a:t>
            </a:r>
            <a:r>
              <a:rPr lang="hu-HU" sz="2400" dirty="0" err="1"/>
              <a:t>max</a:t>
            </a:r>
            <a:r>
              <a:rPr lang="hu-HU" sz="2400" dirty="0"/>
              <a:t> 0.003</a:t>
            </a:r>
          </a:p>
          <a:p>
            <a:r>
              <a:rPr lang="hu-HU" sz="2400" dirty="0" err="1"/>
              <a:t>Fe</a:t>
            </a:r>
            <a:r>
              <a:rPr lang="hu-HU" sz="2400" dirty="0"/>
              <a:t> (%)	</a:t>
            </a:r>
            <a:r>
              <a:rPr lang="hu-HU" sz="2400" dirty="0" err="1"/>
              <a:t>max</a:t>
            </a:r>
            <a:r>
              <a:rPr lang="hu-HU" sz="2400" dirty="0"/>
              <a:t> 0.002</a:t>
            </a:r>
          </a:p>
          <a:p>
            <a:r>
              <a:rPr lang="hu-HU" sz="2400" dirty="0" err="1"/>
              <a:t>Sn</a:t>
            </a:r>
            <a:r>
              <a:rPr lang="hu-HU" sz="2400" dirty="0"/>
              <a:t> (%)	</a:t>
            </a:r>
            <a:r>
              <a:rPr lang="hu-HU" sz="2400" dirty="0" err="1"/>
              <a:t>max</a:t>
            </a:r>
            <a:r>
              <a:rPr lang="hu-HU" sz="2400" dirty="0"/>
              <a:t> 0.001</a:t>
            </a:r>
          </a:p>
          <a:p>
            <a:r>
              <a:rPr lang="hu-HU" sz="2400" dirty="0" err="1"/>
              <a:t>Cu</a:t>
            </a:r>
            <a:r>
              <a:rPr lang="hu-HU" sz="2400" dirty="0"/>
              <a:t> (%)	</a:t>
            </a:r>
            <a:r>
              <a:rPr lang="hu-HU" sz="2400" dirty="0" err="1"/>
              <a:t>max</a:t>
            </a:r>
            <a:r>
              <a:rPr lang="hu-HU" sz="2400" dirty="0"/>
              <a:t> 0.001</a:t>
            </a:r>
          </a:p>
          <a:p>
            <a:r>
              <a:rPr lang="hu-HU" sz="2400" dirty="0" err="1"/>
              <a:t>Al</a:t>
            </a:r>
            <a:r>
              <a:rPr lang="hu-HU" sz="2400" dirty="0"/>
              <a:t> (%)	</a:t>
            </a:r>
            <a:r>
              <a:rPr lang="hu-HU" sz="2400" dirty="0" err="1"/>
              <a:t>max</a:t>
            </a:r>
            <a:r>
              <a:rPr lang="hu-HU" sz="2400" dirty="0"/>
              <a:t> 0.001</a:t>
            </a: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91888335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AC2064E-238A-4439-B9CF-9B660F283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Kristálycink anód innovációs fejlesztése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AB13181-55CD-4D03-86EA-B9554AC8B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/>
              <a:t>Alkalmazás: </a:t>
            </a:r>
            <a:r>
              <a:rPr lang="hu-HU" sz="2400" dirty="0" err="1"/>
              <a:t>horganyzási</a:t>
            </a:r>
            <a:r>
              <a:rPr lang="hu-HU" sz="2400" dirty="0"/>
              <a:t> és minden egyéb technológiákban alkalmazható, ahol követelmény a 99,995 %-os tisztaság.</a:t>
            </a:r>
          </a:p>
          <a:p>
            <a:r>
              <a:rPr lang="hu-HU" sz="2400" dirty="0"/>
              <a:t>Az új, modern cinkanód gazdasági haszna az, hogy a </a:t>
            </a:r>
            <a:r>
              <a:rPr lang="hu-HU" sz="2400" dirty="0" err="1"/>
              <a:t>horganyzás</a:t>
            </a:r>
            <a:r>
              <a:rPr lang="hu-HU" sz="2400" dirty="0"/>
              <a:t> technológiai folyamata jobban kézben tartható, ezáltal a termelés hatékonysága növelhető.</a:t>
            </a:r>
          </a:p>
          <a:p>
            <a:endParaRPr lang="hu-HU" sz="2400" dirty="0"/>
          </a:p>
          <a:p>
            <a:r>
              <a:rPr lang="hu-HU" sz="2400" dirty="0"/>
              <a:t>A leírtak alapján jó szívvel ajánlom az új termék alkalmazását kedves partnereink üzemeiben.</a:t>
            </a:r>
          </a:p>
          <a:p>
            <a:pPr marL="0" indent="0" algn="ctr">
              <a:buNone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38364577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008E8D-8722-4C50-AB3C-F3764D1C7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/>
              <a:t>Egy kis kitekintés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6FF9EC7-C750-41C1-A511-D4F9EB125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/>
              <a:t>vas- és acél alkatrészek korrózió elleni védelmében egyik, leggyakrabban alkalmazott fémbevonat a cink, közismert nevén a horgany</a:t>
            </a:r>
          </a:p>
          <a:p>
            <a:pPr marL="457200" indent="-457200">
              <a:buFont typeface="+mj-lt"/>
              <a:buAutoNum type="alphaLcParenR"/>
            </a:pPr>
            <a:r>
              <a:rPr lang="hu-HU" sz="2400" dirty="0"/>
              <a:t>a legolcsóbb galvanizálásra használható fém</a:t>
            </a:r>
          </a:p>
          <a:p>
            <a:pPr marL="457200" indent="-457200">
              <a:buFont typeface="+mj-lt"/>
              <a:buAutoNum type="alphaLcParenR"/>
            </a:pPr>
            <a:r>
              <a:rPr lang="hu-HU" sz="2400" dirty="0"/>
              <a:t>a cink kevésbé nemes fém, mint az acél és ezért mindaddig megvéd a korróziótól, amíg a bevonat jelen van</a:t>
            </a:r>
          </a:p>
          <a:p>
            <a:pPr marL="457200" indent="-457200">
              <a:buFont typeface="+mj-lt"/>
              <a:buAutoNum type="alphaLcParenR"/>
            </a:pPr>
            <a:r>
              <a:rPr lang="hu-HU" sz="2400" dirty="0"/>
              <a:t>díszítőhatása és védőértéke széles intervallumban változtatható</a:t>
            </a:r>
          </a:p>
          <a:p>
            <a:pPr marL="457200" indent="-457200">
              <a:buFont typeface="+mj-lt"/>
              <a:buAutoNum type="alphaLcParenR"/>
            </a:pPr>
            <a:r>
              <a:rPr lang="hu-HU" sz="2400" dirty="0"/>
              <a:t>mérgezőhatása mérsékelt</a:t>
            </a:r>
          </a:p>
        </p:txBody>
      </p:sp>
    </p:spTree>
    <p:extLst>
      <p:ext uri="{BB962C8B-B14F-4D97-AF65-F5344CB8AC3E}">
        <p14:creationId xmlns:p14="http://schemas.microsoft.com/office/powerpoint/2010/main" val="350492113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C85236-3A50-4DD4-9295-8D4828AC4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/>
              <a:t>Alkalmazott technológiák felosztása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6E22C34-C523-49D7-AF13-669FEE455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hu-HU" sz="2400" dirty="0"/>
              <a:t>tűzi </a:t>
            </a:r>
            <a:r>
              <a:rPr lang="hu-HU" sz="2400" dirty="0" err="1"/>
              <a:t>horganyzás</a:t>
            </a:r>
            <a:endParaRPr lang="hu-HU" sz="2400" dirty="0"/>
          </a:p>
          <a:p>
            <a:pPr marL="457200" indent="-457200">
              <a:buFont typeface="+mj-lt"/>
              <a:buAutoNum type="arabicPeriod"/>
            </a:pPr>
            <a:endParaRPr lang="hu-HU" sz="2400" dirty="0"/>
          </a:p>
          <a:p>
            <a:pPr marL="457200" indent="-457200">
              <a:buFont typeface="+mj-lt"/>
              <a:buAutoNum type="arabicPeriod"/>
            </a:pPr>
            <a:r>
              <a:rPr lang="hu-HU" sz="2400" dirty="0"/>
              <a:t>galvanikus </a:t>
            </a:r>
            <a:r>
              <a:rPr lang="hu-HU" sz="2400" dirty="0" err="1"/>
              <a:t>horganyzás</a:t>
            </a:r>
            <a:endParaRPr lang="hu-HU" sz="2400" dirty="0"/>
          </a:p>
          <a:p>
            <a:pPr marL="457200" indent="-457200">
              <a:buFont typeface="+mj-lt"/>
              <a:buAutoNum type="arabicPeriod"/>
            </a:pPr>
            <a:endParaRPr lang="hu-HU" sz="2400" dirty="0"/>
          </a:p>
          <a:p>
            <a:pPr marL="457200" indent="-457200">
              <a:buFont typeface="+mj-lt"/>
              <a:buAutoNum type="alphaLcParenR"/>
            </a:pPr>
            <a:r>
              <a:rPr lang="hu-HU" sz="2400" dirty="0"/>
              <a:t>savas alapú</a:t>
            </a:r>
          </a:p>
          <a:p>
            <a:pPr marL="457200" indent="-457200">
              <a:buFont typeface="+mj-lt"/>
              <a:buAutoNum type="alphaLcParenR"/>
            </a:pPr>
            <a:r>
              <a:rPr lang="hu-HU" sz="2400" dirty="0"/>
              <a:t>lúgos alapú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sz="2000" dirty="0"/>
              <a:t>az eljárásnál nagytisztaságú cinket nátriumhidroxidban / vagy káliumhidroxidban / oldunk fel a következő reakcióegyenlet szerint</a:t>
            </a:r>
          </a:p>
          <a:p>
            <a:pPr marL="457200" indent="-457200">
              <a:buFont typeface="+mj-lt"/>
              <a:buAutoNum type="alphaLcParenR"/>
            </a:pPr>
            <a:endParaRPr lang="hu-HU" sz="2400" dirty="0"/>
          </a:p>
          <a:p>
            <a:pPr marL="0" indent="0">
              <a:buNone/>
            </a:pPr>
            <a:endParaRPr lang="hu-HU" sz="24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AFB59AB-B5D6-430A-83BE-39112F566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" y="4941168"/>
            <a:ext cx="8750270" cy="16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9245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91A43D0-4F53-4BBB-9864-AA4ED1F12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/>
              <a:t>Lúgos alapú galvanikus </a:t>
            </a:r>
            <a:r>
              <a:rPr lang="hu-HU" sz="2800" dirty="0" err="1"/>
              <a:t>horganyzás</a:t>
            </a:r>
            <a:endParaRPr lang="hu-HU" sz="28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2FE5F53-F2D2-4B08-B588-A821AAC8E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1196752"/>
            <a:ext cx="8540750" cy="4968552"/>
          </a:xfrm>
        </p:spPr>
        <p:txBody>
          <a:bodyPr/>
          <a:lstStyle/>
          <a:p>
            <a:r>
              <a:rPr lang="hu-HU" sz="2400" dirty="0"/>
              <a:t>a cink bevitele a technológiai rendszerbe a nátrium-</a:t>
            </a:r>
            <a:r>
              <a:rPr lang="hu-HU" sz="2400" dirty="0" err="1"/>
              <a:t>cinkát</a:t>
            </a:r>
            <a:r>
              <a:rPr lang="hu-HU" sz="2400" dirty="0"/>
              <a:t> oldat betáplálásával történik, egy körfolyamat</a:t>
            </a:r>
          </a:p>
          <a:p>
            <a:r>
              <a:rPr lang="hu-HU" sz="2400" dirty="0"/>
              <a:t>lecsökkent  cinktartalmú oldat cink beoldóba kerül vissza</a:t>
            </a:r>
          </a:p>
          <a:p>
            <a:r>
              <a:rPr lang="hu-HU" sz="2400" dirty="0"/>
              <a:t>fontos a kémiai reakció sebessége</a:t>
            </a:r>
          </a:p>
          <a:p>
            <a:r>
              <a:rPr lang="hu-HU" sz="2400" dirty="0"/>
              <a:t>oldódás kémiai folyamatát a következő paraméterek befolyásolják:</a:t>
            </a:r>
          </a:p>
          <a:p>
            <a:pPr marL="457200" indent="-457200">
              <a:buFont typeface="+mj-lt"/>
              <a:buAutoNum type="alphaLcParenR"/>
            </a:pPr>
            <a:r>
              <a:rPr lang="hu-HU" sz="2400" dirty="0"/>
              <a:t>a hőmérséklet - hőfokintervallumban optimális</a:t>
            </a:r>
          </a:p>
          <a:p>
            <a:pPr marL="457200" indent="-457200">
              <a:buFont typeface="+mj-lt"/>
              <a:buAutoNum type="alphaLcParenR"/>
            </a:pPr>
            <a:r>
              <a:rPr lang="hu-HU" sz="2400" dirty="0"/>
              <a:t>anyagok koncentrációja - szilárd cink folyamatosan feleslegben van, nátrium-hidroxid bizonyos határok között változtatható</a:t>
            </a:r>
          </a:p>
          <a:p>
            <a:pPr marL="457200" indent="-457200">
              <a:buFont typeface="+mj-lt"/>
              <a:buAutoNum type="alphaLcParenR"/>
            </a:pPr>
            <a:r>
              <a:rPr lang="hu-HU" sz="2400" dirty="0"/>
              <a:t>reakciótermékek eltávozási sebessége</a:t>
            </a:r>
          </a:p>
          <a:p>
            <a:pPr marL="457200" indent="-457200">
              <a:buFont typeface="+mj-lt"/>
              <a:buAutoNum type="alphaLcParenR"/>
            </a:pPr>
            <a:r>
              <a:rPr lang="hu-HU" sz="2400" dirty="0"/>
              <a:t>katalizátor – vas jelenléte előnyös</a:t>
            </a:r>
          </a:p>
          <a:p>
            <a:pPr marL="457200" indent="-457200">
              <a:buFont typeface="+mj-lt"/>
              <a:buAutoNum type="alphaLcParenR"/>
            </a:pPr>
            <a:r>
              <a:rPr lang="hu-HU" sz="2400" dirty="0"/>
              <a:t>cink fajlagos felülete, felület fizikai megjelenése</a:t>
            </a:r>
          </a:p>
          <a:p>
            <a:pPr marL="457200" indent="-457200">
              <a:buFont typeface="+mj-lt"/>
              <a:buAutoNum type="alphaLcParenR"/>
            </a:pPr>
            <a:endParaRPr lang="hu-HU" sz="2400" dirty="0"/>
          </a:p>
          <a:p>
            <a:pPr marL="457200" indent="-457200">
              <a:buFont typeface="+mj-lt"/>
              <a:buAutoNum type="alphaLcParenR"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67664089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91A43D0-4F53-4BBB-9864-AA4ED1F12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/>
              <a:t>Lúgos alapú galvanikus </a:t>
            </a:r>
            <a:r>
              <a:rPr lang="hu-HU" sz="2800" dirty="0" err="1"/>
              <a:t>horganyzás</a:t>
            </a:r>
            <a:endParaRPr lang="hu-HU" sz="28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2FE5F53-F2D2-4B08-B588-A821AAC8E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1196752"/>
            <a:ext cx="8540750" cy="4968552"/>
          </a:xfrm>
        </p:spPr>
        <p:txBody>
          <a:bodyPr/>
          <a:lstStyle/>
          <a:p>
            <a:r>
              <a:rPr lang="hu-HU" sz="2400" dirty="0"/>
              <a:t>cinkanódok öntöttek vagy húzottak</a:t>
            </a:r>
          </a:p>
          <a:p>
            <a:r>
              <a:rPr lang="hu-HU" sz="2400" dirty="0"/>
              <a:t>felületükön kéreg van, ami lassítja az oldódást</a:t>
            </a:r>
          </a:p>
          <a:p>
            <a:endParaRPr lang="hu-HU" sz="2400" dirty="0"/>
          </a:p>
          <a:p>
            <a:endParaRPr lang="hu-HU" sz="2400" dirty="0"/>
          </a:p>
          <a:p>
            <a:endParaRPr lang="hu-HU" sz="2400" dirty="0"/>
          </a:p>
          <a:p>
            <a:r>
              <a:rPr lang="hu-HU" sz="2400" dirty="0"/>
              <a:t>az új cink anód újdonsága egyik felülete öntött vagy húzott, mechanikailag stabil, másik felülete tört, amely reprezentálja a cink kristályszerkezetét</a:t>
            </a:r>
          </a:p>
          <a:p>
            <a:r>
              <a:rPr lang="hu-HU" sz="2400" dirty="0"/>
              <a:t>felületkialakítás miatt intenzívebben érintkezik a cink a nátrium-hidroxiddal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03E5BDB-B7CD-40AF-8430-C74916F96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204864"/>
            <a:ext cx="246697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4906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F94D7E-D32A-49F5-9BE1-D80E15897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Kristálycink anód innovációs fejlesztése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5BAE2F1-3229-41E7-8204-D78F1DBF0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/>
              <a:t>lépései a horvát partnerünkkel szorosan együttműködve</a:t>
            </a:r>
          </a:p>
          <a:p>
            <a:pPr marL="457200" indent="-457200">
              <a:buFont typeface="+mj-lt"/>
              <a:buAutoNum type="alphaLcParenR"/>
            </a:pPr>
            <a:r>
              <a:rPr lang="hu-HU" sz="2400" dirty="0"/>
              <a:t>alapanyag kutatás</a:t>
            </a:r>
          </a:p>
          <a:p>
            <a:pPr marL="457200" indent="-457200">
              <a:buFont typeface="+mj-lt"/>
              <a:buAutoNum type="alphaLcParenR"/>
            </a:pPr>
            <a:r>
              <a:rPr lang="hu-HU" sz="2400" dirty="0"/>
              <a:t>fémmegmunkáló gép konstrukció tervezése</a:t>
            </a:r>
          </a:p>
          <a:p>
            <a:pPr marL="457200" indent="-457200">
              <a:buFont typeface="+mj-lt"/>
              <a:buAutoNum type="alphaLcParenR"/>
            </a:pPr>
            <a:r>
              <a:rPr lang="hu-HU" sz="2400" dirty="0" err="1"/>
              <a:t>infrasrtuktúra</a:t>
            </a:r>
            <a:r>
              <a:rPr lang="hu-HU" sz="2400" dirty="0"/>
              <a:t> létrehozása a telephelyünkön</a:t>
            </a:r>
          </a:p>
          <a:p>
            <a:pPr marL="457200" indent="-457200">
              <a:buFont typeface="+mj-lt"/>
              <a:buAutoNum type="alphaLcParenR"/>
            </a:pPr>
            <a:r>
              <a:rPr lang="hu-HU" sz="2400" dirty="0"/>
              <a:t>gép próba, próba gyártás</a:t>
            </a:r>
          </a:p>
          <a:p>
            <a:pPr marL="457200" indent="-457200">
              <a:buFont typeface="+mj-lt"/>
              <a:buAutoNum type="alphaLcParenR"/>
            </a:pPr>
            <a:r>
              <a:rPr lang="hu-HU" sz="2400" dirty="0"/>
              <a:t>gyártott termékek laboratóriumi vizsgálata</a:t>
            </a:r>
          </a:p>
          <a:p>
            <a:pPr marL="457200" indent="-457200">
              <a:buFont typeface="+mj-lt"/>
              <a:buAutoNum type="alphaLcParenR"/>
            </a:pPr>
            <a:r>
              <a:rPr lang="hu-HU" sz="2400" dirty="0"/>
              <a:t>próbagyártás </a:t>
            </a:r>
            <a:r>
              <a:rPr lang="hu-HU" sz="2400" dirty="0" err="1"/>
              <a:t>Unigalv</a:t>
            </a:r>
            <a:r>
              <a:rPr lang="hu-HU" sz="2400" dirty="0"/>
              <a:t> Kft. Csepreg üzemében, üzemi tapasztalatok összegzése</a:t>
            </a:r>
          </a:p>
          <a:p>
            <a:pPr marL="457200" indent="-457200">
              <a:buFont typeface="+mj-lt"/>
              <a:buAutoNum type="alphaLcParenR"/>
            </a:pPr>
            <a:r>
              <a:rPr lang="hu-HU" sz="2400" dirty="0"/>
              <a:t>a termék bemutatása üzleti partnereinknek</a:t>
            </a:r>
          </a:p>
          <a:p>
            <a:pPr marL="457200" indent="-457200">
              <a:buFont typeface="+mj-lt"/>
              <a:buAutoNum type="alphaLcParenR"/>
            </a:pPr>
            <a:r>
              <a:rPr lang="hu-HU" sz="2400" dirty="0"/>
              <a:t>sajtó megjelentetés</a:t>
            </a:r>
          </a:p>
          <a:p>
            <a:pPr marL="457200" indent="-457200">
              <a:buFont typeface="+mj-lt"/>
              <a:buAutoNum type="alphaLcParenR"/>
            </a:pPr>
            <a:r>
              <a:rPr lang="hu-HU" sz="2400" dirty="0"/>
              <a:t>értékesítés és marketing együttműködve</a:t>
            </a:r>
          </a:p>
        </p:txBody>
      </p:sp>
    </p:spTree>
    <p:extLst>
      <p:ext uri="{BB962C8B-B14F-4D97-AF65-F5344CB8AC3E}">
        <p14:creationId xmlns:p14="http://schemas.microsoft.com/office/powerpoint/2010/main" val="422974706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F94D7E-D32A-49F5-9BE1-D80E15897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Kristálycink anód innovációs fejlesztése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5BAE2F1-3229-41E7-8204-D78F1DBF0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2400" dirty="0"/>
              <a:t>a) alapanyag kutatás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öntödei gyártmányok</a:t>
            </a:r>
          </a:p>
          <a:p>
            <a:pPr>
              <a:buFont typeface="Arial" panose="020B0604020202020204" pitchFamily="34" charset="0"/>
              <a:buChar char="•"/>
            </a:pPr>
            <a:endParaRPr lang="hu-HU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buga</a:t>
            </a:r>
          </a:p>
          <a:p>
            <a:pPr>
              <a:buFont typeface="Arial" panose="020B0604020202020204" pitchFamily="34" charset="0"/>
              <a:buChar char="•"/>
            </a:pPr>
            <a:endParaRPr lang="hu-HU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kör vagy trapéz rudak</a:t>
            </a:r>
          </a:p>
          <a:p>
            <a:pPr marL="0" indent="0">
              <a:buNone/>
            </a:pPr>
            <a:endParaRPr lang="hu-HU" sz="24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9FC4414-A8CA-41D6-A5D3-D99E45EA8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276" y="1267846"/>
            <a:ext cx="3384376" cy="253917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F1139AE-892C-4CA3-8C8F-1075D1B04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968551"/>
            <a:ext cx="3384376" cy="253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5196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Égbolt">
  <a:themeElements>
    <a:clrScheme name="Égbolt 9">
      <a:dk1>
        <a:srgbClr val="000000"/>
      </a:dk1>
      <a:lt1>
        <a:srgbClr val="FEA24E"/>
      </a:lt1>
      <a:dk2>
        <a:srgbClr val="CC6600"/>
      </a:dk2>
      <a:lt2>
        <a:srgbClr val="808080"/>
      </a:lt2>
      <a:accent1>
        <a:srgbClr val="FBEECD"/>
      </a:accent1>
      <a:accent2>
        <a:srgbClr val="ECD044"/>
      </a:accent2>
      <a:accent3>
        <a:srgbClr val="FECEB2"/>
      </a:accent3>
      <a:accent4>
        <a:srgbClr val="000000"/>
      </a:accent4>
      <a:accent5>
        <a:srgbClr val="FDF5E3"/>
      </a:accent5>
      <a:accent6>
        <a:srgbClr val="D6BC3D"/>
      </a:accent6>
      <a:hlink>
        <a:srgbClr val="E42B00"/>
      </a:hlink>
      <a:folHlink>
        <a:srgbClr val="996633"/>
      </a:folHlink>
    </a:clrScheme>
    <a:fontScheme name="Égbo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Égbolt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gbolt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gbolt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gbolt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gbolt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gbolt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gbolt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gbolt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Égbolt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488</TotalTime>
  <Words>775</Words>
  <Application>Microsoft Office PowerPoint</Application>
  <PresentationFormat>Diavetítés a képernyőre (4:3 oldalarány)</PresentationFormat>
  <Paragraphs>146</Paragraphs>
  <Slides>33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33</vt:i4>
      </vt:variant>
    </vt:vector>
  </HeadingPairs>
  <TitlesOfParts>
    <vt:vector size="36" baseType="lpstr">
      <vt:lpstr>Arial</vt:lpstr>
      <vt:lpstr>Wingdings</vt:lpstr>
      <vt:lpstr>Égbolt</vt:lpstr>
      <vt:lpstr>B-Light project Design and development of new and more zinc anode</vt:lpstr>
      <vt:lpstr>Szakács Chemical-Metal Kft.</vt:lpstr>
      <vt:lpstr>Mi indította el a kristálycink anód fejlesztését?</vt:lpstr>
      <vt:lpstr>Egy kis kitekintés</vt:lpstr>
      <vt:lpstr>Alkalmazott technológiák felosztása</vt:lpstr>
      <vt:lpstr>Lúgos alapú galvanikus horganyzás</vt:lpstr>
      <vt:lpstr>Lúgos alapú galvanikus horganyzás</vt:lpstr>
      <vt:lpstr>Kristálycink anód innovációs fejlesztése</vt:lpstr>
      <vt:lpstr>Kristálycink anód innovációs fejlesztése</vt:lpstr>
      <vt:lpstr>Kristálycink anód innovációs fejlesztése</vt:lpstr>
      <vt:lpstr>Kristálycink anód innovációs fejlesztése</vt:lpstr>
      <vt:lpstr>Kristálycink anód innovációs fejlesztése</vt:lpstr>
      <vt:lpstr>Kristálycink anód innovációs fejlesztése</vt:lpstr>
      <vt:lpstr>Kristálycink anód innovációs fejlesztése</vt:lpstr>
      <vt:lpstr>Kristálycink anód innovációs fejlesztése</vt:lpstr>
      <vt:lpstr>Kristálycink anód innovációs fejlesztése</vt:lpstr>
      <vt:lpstr>Kristálycink anód innovációs fejlesztése</vt:lpstr>
      <vt:lpstr>Kristálycink anód innovációs fejlesztése</vt:lpstr>
      <vt:lpstr>Kristálycink anód innovációs fejlesztése</vt:lpstr>
      <vt:lpstr>Kristálycink anód innovációs fejlesztése</vt:lpstr>
      <vt:lpstr>Kristálycink anód innovációs fejlesztése</vt:lpstr>
      <vt:lpstr>Kristálycink anód innovációs fejlesztése</vt:lpstr>
      <vt:lpstr>Kristálycink anód innovációs fejlesztése</vt:lpstr>
      <vt:lpstr>Kristálycink anód innovációs fejlesztése</vt:lpstr>
      <vt:lpstr>Kristálycink anód innovációs fejlesztése</vt:lpstr>
      <vt:lpstr>Kristálycink anód innovációs fejlesztése</vt:lpstr>
      <vt:lpstr>Kristálycink anód innovációs fejlesztése</vt:lpstr>
      <vt:lpstr>Kristálycink anód innovációs fejlesztése</vt:lpstr>
      <vt:lpstr>Kristálycink anód innovációs fejlesztése</vt:lpstr>
      <vt:lpstr>Kristálycink anód innovációs fejlesztése</vt:lpstr>
      <vt:lpstr>Kristálycink anód innovációs fejlesztése</vt:lpstr>
      <vt:lpstr>Kristálycink anód innovációs fejlesztése</vt:lpstr>
      <vt:lpstr>Kristálycink anód innovációs fejlesztése</vt:lpstr>
    </vt:vector>
  </TitlesOfParts>
  <Company>Otthon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cink-csoport</dc:title>
  <dc:creator>Györe Laszlo</dc:creator>
  <cp:lastModifiedBy>Jenő</cp:lastModifiedBy>
  <cp:revision>62</cp:revision>
  <dcterms:created xsi:type="dcterms:W3CDTF">2012-03-29T18:12:11Z</dcterms:created>
  <dcterms:modified xsi:type="dcterms:W3CDTF">2026-03-25T13:16:09Z</dcterms:modified>
</cp:coreProperties>
</file>